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48"/>
  </p:notesMasterIdLst>
  <p:sldIdLst>
    <p:sldId id="264" r:id="rId2"/>
    <p:sldId id="513" r:id="rId3"/>
    <p:sldId id="478" r:id="rId4"/>
    <p:sldId id="314" r:id="rId5"/>
    <p:sldId id="512" r:id="rId6"/>
    <p:sldId id="306" r:id="rId7"/>
    <p:sldId id="279" r:id="rId8"/>
    <p:sldId id="294" r:id="rId9"/>
    <p:sldId id="282" r:id="rId10"/>
    <p:sldId id="295" r:id="rId11"/>
    <p:sldId id="283" r:id="rId12"/>
    <p:sldId id="292" r:id="rId13"/>
    <p:sldId id="293" r:id="rId14"/>
    <p:sldId id="479" r:id="rId15"/>
    <p:sldId id="347" r:id="rId16"/>
    <p:sldId id="383" r:id="rId17"/>
    <p:sldId id="384" r:id="rId18"/>
    <p:sldId id="361" r:id="rId19"/>
    <p:sldId id="362" r:id="rId20"/>
    <p:sldId id="348" r:id="rId21"/>
    <p:sldId id="382" r:id="rId22"/>
    <p:sldId id="389" r:id="rId23"/>
    <p:sldId id="385" r:id="rId24"/>
    <p:sldId id="390" r:id="rId25"/>
    <p:sldId id="398" r:id="rId26"/>
    <p:sldId id="391" r:id="rId27"/>
    <p:sldId id="392" r:id="rId28"/>
    <p:sldId id="394" r:id="rId29"/>
    <p:sldId id="504" r:id="rId30"/>
    <p:sldId id="505" r:id="rId31"/>
    <p:sldId id="506" r:id="rId32"/>
    <p:sldId id="265" r:id="rId33"/>
    <p:sldId id="267" r:id="rId34"/>
    <p:sldId id="268" r:id="rId35"/>
    <p:sldId id="388" r:id="rId36"/>
    <p:sldId id="270" r:id="rId37"/>
    <p:sldId id="451" r:id="rId38"/>
    <p:sldId id="271" r:id="rId39"/>
    <p:sldId id="272" r:id="rId40"/>
    <p:sldId id="507" r:id="rId41"/>
    <p:sldId id="503" r:id="rId42"/>
    <p:sldId id="510" r:id="rId43"/>
    <p:sldId id="511" r:id="rId44"/>
    <p:sldId id="509" r:id="rId45"/>
    <p:sldId id="515" r:id="rId46"/>
    <p:sldId id="5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6"/>
    <a:srgbClr val="ECECE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7"/>
  </p:normalViewPr>
  <p:slideViewPr>
    <p:cSldViewPr snapToGrid="0" snapToObjects="1" showGuides="1">
      <p:cViewPr>
        <p:scale>
          <a:sx n="104" d="100"/>
          <a:sy n="104" d="100"/>
        </p:scale>
        <p:origin x="264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5" Type="http://schemas.openxmlformats.org/officeDocument/2006/relationships/image" Target="../media/image9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Relationship Id="rId3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18:  Perceptron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Single Neuron Network (‘Perceptron’)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5 (209) due on Wednesday 11:59 pm, Nov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Section: 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33" y="3145846"/>
            <a:ext cx="6350000" cy="356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608678">
            <a:off x="7287434" y="3729064"/>
            <a:ext cx="2277111" cy="1556655"/>
          </a:xfrm>
          <a:prstGeom prst="rect">
            <a:avLst/>
          </a:prstGeom>
          <a:solidFill>
            <a:srgbClr val="F7F8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  <a:latin typeface="Comic Sans MS" charset="0"/>
                <a:ea typeface="Comic Sans MS" charset="0"/>
                <a:cs typeface="Comic Sans MS" charset="0"/>
              </a:rPr>
              <a:t>HW7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mic Sans MS" charset="0"/>
                <a:ea typeface="Comic Sans MS" charset="0"/>
                <a:cs typeface="Comic Sans MS" charset="0"/>
              </a:rPr>
              <a:t>i</a:t>
            </a:r>
            <a:r>
              <a:rPr lang="en-US" sz="3200" dirty="0" smtClean="0">
                <a:solidFill>
                  <a:sysClr val="windowText" lastClr="000000"/>
                </a:solidFill>
                <a:latin typeface="Comic Sans MS" charset="0"/>
                <a:ea typeface="Comic Sans MS" charset="0"/>
                <a:cs typeface="Comic Sans MS" charset="0"/>
              </a:rPr>
              <a:t>s near</a:t>
            </a:r>
            <a:endParaRPr lang="en-US" sz="3200" dirty="0">
              <a:solidFill>
                <a:sysClr val="windowText" lastClr="00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33" y="983807"/>
            <a:ext cx="9618134" cy="40464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66B781-2025-0A45-8A51-B8E5C279C9B2}"/>
              </a:ext>
            </a:extLst>
          </p:cNvPr>
          <p:cNvSpPr txBox="1"/>
          <p:nvPr/>
        </p:nvSpPr>
        <p:spPr>
          <a:xfrm>
            <a:off x="1236132" y="4950863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46300"/>
            <a:ext cx="6381749" cy="425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52" y="1408352"/>
            <a:ext cx="6143508" cy="40956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xmlns="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xmlns="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xmlns="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xmlns="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xmlns="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xmlns="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xmlns="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xmlns="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xmlns="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xmlns="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xmlns="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xmlns="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xmlns="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xmlns="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xmlns="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xmlns="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xmlns="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951" y="357487"/>
            <a:ext cx="7925361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315AD3F-3DB4-0841-B9E4-A3AC73A1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90" y="190634"/>
            <a:ext cx="3895644" cy="3246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DC3D327-50B6-F245-8043-23C770E3B46A}"/>
              </a:ext>
            </a:extLst>
          </p:cNvPr>
          <p:cNvCxnSpPr>
            <a:cxnSpLocks/>
          </p:cNvCxnSpPr>
          <p:nvPr/>
        </p:nvCxnSpPr>
        <p:spPr>
          <a:xfrm flipH="1">
            <a:off x="3319398" y="1405467"/>
            <a:ext cx="2903876" cy="158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B1EB370-14EE-3A43-AC8D-C8FFBD675678}"/>
              </a:ext>
            </a:extLst>
          </p:cNvPr>
          <p:cNvCxnSpPr>
            <a:cxnSpLocks/>
          </p:cNvCxnSpPr>
          <p:nvPr/>
        </p:nvCxnSpPr>
        <p:spPr>
          <a:xfrm flipH="1">
            <a:off x="5064691" y="1981200"/>
            <a:ext cx="1158583" cy="724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BE2612A-8E85-3B4E-90B7-8963EFFAC8CB}"/>
              </a:ext>
            </a:extLst>
          </p:cNvPr>
          <p:cNvCxnSpPr/>
          <p:nvPr/>
        </p:nvCxnSpPr>
        <p:spPr>
          <a:xfrm>
            <a:off x="7371464" y="1681085"/>
            <a:ext cx="610162" cy="1024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53839" y="4506873"/>
            <a:ext cx="769435" cy="5408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02F1BEA-19F7-5D4D-A39E-D807E778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90" y="190634"/>
            <a:ext cx="3895644" cy="32463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09D8C4F-BADC-CC49-9343-0DDFD8B90FE3}"/>
              </a:ext>
            </a:extLst>
          </p:cNvPr>
          <p:cNvCxnSpPr/>
          <p:nvPr/>
        </p:nvCxnSpPr>
        <p:spPr>
          <a:xfrm flipH="1">
            <a:off x="3432132" y="1427967"/>
            <a:ext cx="2229632" cy="129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756B836-05EF-9742-A488-31A9FB68FF79}"/>
              </a:ext>
            </a:extLst>
          </p:cNvPr>
          <p:cNvCxnSpPr/>
          <p:nvPr/>
        </p:nvCxnSpPr>
        <p:spPr>
          <a:xfrm flipH="1">
            <a:off x="4922729" y="2279737"/>
            <a:ext cx="701457" cy="425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F6A8C0D-4013-D047-BBDA-C95B8F603230}"/>
              </a:ext>
            </a:extLst>
          </p:cNvPr>
          <p:cNvCxnSpPr>
            <a:cxnSpLocks/>
          </p:cNvCxnSpPr>
          <p:nvPr/>
        </p:nvCxnSpPr>
        <p:spPr>
          <a:xfrm>
            <a:off x="7114784" y="1866378"/>
            <a:ext cx="939452" cy="95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60732" y="4419600"/>
            <a:ext cx="769435" cy="5408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7977329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4FF2D3D9-8CD0-F642-A676-756261583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951" y="-36944"/>
            <a:ext cx="4369047" cy="3640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06C2576-3BDE-F841-BBE6-4F86B53731C9}"/>
              </a:ext>
            </a:extLst>
          </p:cNvPr>
          <p:cNvCxnSpPr/>
          <p:nvPr/>
        </p:nvCxnSpPr>
        <p:spPr>
          <a:xfrm flipH="1">
            <a:off x="3582444" y="1290181"/>
            <a:ext cx="2367419" cy="1515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1121B73-125F-5844-989D-BAAC61BF86C1}"/>
              </a:ext>
            </a:extLst>
          </p:cNvPr>
          <p:cNvCxnSpPr>
            <a:cxnSpLocks/>
          </p:cNvCxnSpPr>
          <p:nvPr/>
        </p:nvCxnSpPr>
        <p:spPr>
          <a:xfrm flipH="1">
            <a:off x="3544867" y="2329841"/>
            <a:ext cx="2404996" cy="184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D91BFE3A-16E0-D24C-8E73-A5058C39AEEE}"/>
              </a:ext>
            </a:extLst>
          </p:cNvPr>
          <p:cNvCxnSpPr/>
          <p:nvPr/>
        </p:nvCxnSpPr>
        <p:spPr>
          <a:xfrm>
            <a:off x="7202466" y="1828800"/>
            <a:ext cx="814192" cy="1352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385020" y="4423184"/>
            <a:ext cx="769435" cy="5408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2F1CFD1-70E0-684F-A622-E33170729E02}"/>
              </a:ext>
            </a:extLst>
          </p:cNvPr>
          <p:cNvGrpSpPr/>
          <p:nvPr/>
        </p:nvGrpSpPr>
        <p:grpSpPr>
          <a:xfrm>
            <a:off x="-776942" y="1944946"/>
            <a:ext cx="12192000" cy="4876800"/>
            <a:chOff x="-457201" y="1376804"/>
            <a:chExt cx="12192000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655A452-F579-7B44-B7A2-62E90E57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57201" y="1376804"/>
              <a:ext cx="12192000" cy="4876800"/>
            </a:xfrm>
            <a:prstGeom prst="rect">
              <a:avLst/>
            </a:prstGeom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xmlns="" id="{6F787C31-67D9-FE43-BAAD-71F39C1AE5C9}"/>
                </a:ext>
              </a:extLst>
            </p:cNvPr>
            <p:cNvSpPr/>
            <p:nvPr/>
          </p:nvSpPr>
          <p:spPr>
            <a:xfrm>
              <a:off x="5878067" y="3918340"/>
              <a:ext cx="769435" cy="540834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E23DB3-523B-9342-844C-4D577E59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05" y="283388"/>
            <a:ext cx="3539398" cy="29494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D13C815-EFD7-1047-841D-75783972A7AA}"/>
              </a:ext>
            </a:extLst>
          </p:cNvPr>
          <p:cNvCxnSpPr/>
          <p:nvPr/>
        </p:nvCxnSpPr>
        <p:spPr>
          <a:xfrm flipH="1">
            <a:off x="2981195" y="1415441"/>
            <a:ext cx="3346566" cy="1465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EA9A6CE-40A2-CB4D-98D7-C79AA58781B1}"/>
              </a:ext>
            </a:extLst>
          </p:cNvPr>
          <p:cNvCxnSpPr/>
          <p:nvPr/>
        </p:nvCxnSpPr>
        <p:spPr>
          <a:xfrm flipH="1">
            <a:off x="4221271" y="2179529"/>
            <a:ext cx="1991639" cy="3181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D775F67-EA26-4C42-9D4E-962FBCA605FB}"/>
              </a:ext>
            </a:extLst>
          </p:cNvPr>
          <p:cNvCxnSpPr/>
          <p:nvPr/>
        </p:nvCxnSpPr>
        <p:spPr>
          <a:xfrm>
            <a:off x="7039627" y="1791222"/>
            <a:ext cx="1064713" cy="1728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single neuron can be a logistic regression unit. We will soon see other </a:t>
            </a:r>
            <a:r>
              <a:rPr lang="en-US" sz="2400" dirty="0" smtClean="0"/>
              <a:t>choices.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is a combination of logistic regression (or other types) </a:t>
            </a:r>
            <a:r>
              <a:rPr lang="en-US" sz="2400" dirty="0" smtClean="0"/>
              <a:t>units.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can approximate non-linear </a:t>
            </a:r>
            <a:r>
              <a:rPr lang="en-US" sz="2400" dirty="0" smtClean="0"/>
              <a:t>functions.</a:t>
            </a:r>
            <a:endParaRPr lang="en-US" sz="2400" dirty="0" smtClean="0"/>
          </a:p>
          <a:p>
            <a:pPr marL="12700"/>
            <a:r>
              <a:rPr lang="en-US" sz="2400" b="1" dirty="0" smtClean="0"/>
              <a:t>Next: </a:t>
            </a:r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How many </a:t>
            </a:r>
            <a:r>
              <a:rPr lang="en-US" sz="2400" dirty="0" smtClean="0"/>
              <a:t>neurons?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What ”other choices</a:t>
            </a:r>
            <a:r>
              <a:rPr lang="en-US" sz="2400" dirty="0" smtClean="0"/>
              <a:t>”? </a:t>
            </a:r>
            <a:endParaRPr lang="en-US" sz="2400" dirty="0" smtClean="0"/>
          </a:p>
          <a:p>
            <a:pPr marL="12700"/>
            <a:r>
              <a:rPr lang="en-US" sz="2400" b="1" dirty="0" smtClean="0"/>
              <a:t>And beyond:</a:t>
            </a:r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How do we estimate weights and </a:t>
            </a:r>
            <a:r>
              <a:rPr lang="en-US" sz="2400" dirty="0" smtClean="0"/>
              <a:t>biases?</a:t>
            </a:r>
            <a:endParaRPr lang="en-US" sz="2400" dirty="0" smtClean="0"/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 Regularize Neural </a:t>
            </a:r>
            <a:r>
              <a:rPr lang="en-US" sz="2400" dirty="0" smtClean="0"/>
              <a:t>Networks.</a:t>
            </a:r>
            <a:endParaRPr lang="en-US" sz="2400" dirty="0"/>
          </a:p>
          <a:p>
            <a:pPr marL="1039813" indent="-1588"/>
            <a:r>
              <a:rPr lang="en-US" sz="2400" dirty="0" smtClean="0"/>
              <a:t>	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No quiz today </a:t>
            </a:r>
          </a:p>
          <a:p>
            <a:endParaRPr lang="en-US" sz="2400" b="1" dirty="0"/>
          </a:p>
          <a:p>
            <a:r>
              <a:rPr lang="en-US" sz="2400" b="1" dirty="0" smtClean="0"/>
              <a:t>But super cool </a:t>
            </a:r>
            <a:r>
              <a:rPr lang="en-US" sz="2400" b="1" smtClean="0"/>
              <a:t>ED exercise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Lecture1_Introduction_tanner</Template>
  <TotalTime>24005</TotalTime>
  <Words>1702</Words>
  <Application>Microsoft Macintosh PowerPoint</Application>
  <PresentationFormat>Widescreen</PresentationFormat>
  <Paragraphs>407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Cambria Math</vt:lpstr>
      <vt:lpstr>Comic Sans MS</vt:lpstr>
      <vt:lpstr>Karla</vt:lpstr>
      <vt:lpstr>Mangal</vt:lpstr>
      <vt:lpstr>Arial</vt:lpstr>
      <vt:lpstr>GEC_template</vt:lpstr>
      <vt:lpstr>Lecture 18:  Perceptron</vt:lpstr>
      <vt:lpstr>PowerPoint Presentation</vt:lpstr>
      <vt:lpstr>Outline</vt:lpstr>
      <vt:lpstr>Artificial Neural Networks</vt:lpstr>
      <vt:lpstr>PowerPoint Presentation</vt:lpstr>
      <vt:lpstr>Watch this!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Need for Non-Linearity</vt:lpstr>
      <vt:lpstr>Neural Networks to The Rescue</vt:lpstr>
      <vt:lpstr>Representation Matters</vt:lpstr>
      <vt:lpstr>Logistic Regression Revisited</vt:lpstr>
      <vt:lpstr>Build our first ANN</vt:lpstr>
      <vt:lpstr>Build our first ANN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  <vt:lpstr>Exercises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339</cp:revision>
  <dcterms:created xsi:type="dcterms:W3CDTF">2018-07-15T23:20:29Z</dcterms:created>
  <dcterms:modified xsi:type="dcterms:W3CDTF">2019-11-06T02:08:50Z</dcterms:modified>
</cp:coreProperties>
</file>